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7" r:id="rId6"/>
    <p:sldId id="258" r:id="rId7"/>
    <p:sldId id="265" r:id="rId8"/>
    <p:sldId id="259" r:id="rId9"/>
    <p:sldId id="266" r:id="rId10"/>
  </p:sldIdLst>
  <p:sldSz cx="12192000" cy="6858000"/>
  <p:notesSz cx="6858000" cy="9947275"/>
  <p:defaultTextStyle>
    <a:defPPr rtl="0"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E2DED9"/>
    <a:srgbClr val="FDFDFD"/>
    <a:srgbClr val="DE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5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6B6788EA-0521-4BAF-9AC2-3A2E7E2F63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5B5F3D82-DBC7-425B-9F43-9E7DABEAC1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ED592-1B52-4FA7-B497-770527B6F383}" type="datetimeFigureOut">
              <a:rPr lang="de-DE" smtClean="0"/>
              <a:t>02.09.2019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D44CDFC-86F2-4B96-975E-9A955C8A19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AB6A4FE1-CB8E-4327-835C-6E5CC7A5F5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3F541-6617-43F0-93EE-ECB0DF5885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643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A2047-1904-4CB9-9535-4560CA70A920}" type="datetimeFigureOut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Textmasterformate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50AF1-C91E-4568-9933-34F225F01942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0366247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50AF1-C91E-4568-9933-34F225F0194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696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50AF1-C91E-4568-9933-34F225F0194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77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50AF1-C91E-4568-9933-34F225F0194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2242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50AF1-C91E-4568-9933-34F225F0194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7777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74E523ED-E7D1-4166-9E5A-B15E954C0207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15" name="Gerader Verbinder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F1DDB9-BC9B-4530-BC07-32C3206F6BAD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33" name="Gerader Verbinder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el 5">
            <a:extLst>
              <a:ext uri="{FF2B5EF4-FFF2-40B4-BE49-F238E27FC236}">
                <a16:creationId xmlns:a16="http://schemas.microsoft.com/office/drawing/2014/main" xmlns="" id="{C414FF1F-6558-4E39-87DB-276E44F54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B4D447-C085-4F71-9B15-2CAD52E1EB74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15" name="Gerader Verbinder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D73E53-5A25-4EB7-94F4-B9F6D5DA4425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xmlns="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xmlns="" id="{2F96D46B-C1B8-46AB-87DF-61A8058B1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33F7D4-26CD-4C26-BA78-C2669E825E2E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xmlns="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xmlns="" id="{09471694-1220-4CFC-A31F-622E5D3DE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F56B61-7F98-48A4-8656-61C1D93578D6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xmlns="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el 4">
            <a:extLst>
              <a:ext uri="{FF2B5EF4-FFF2-40B4-BE49-F238E27FC236}">
                <a16:creationId xmlns:a16="http://schemas.microsoft.com/office/drawing/2014/main" xmlns="" id="{3DF0054B-B64C-418E-A1B8-428EE4A1D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2B11E7-0F55-49CD-9757-0F5E8771F38F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 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schriftu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BA5681-1F8C-4BBE-A3DA-D05BAB5A8E3F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xmlns="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xmlns="" id="{1B74F78C-6D32-47C3-ABB2-6E7092A9C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Galerie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1C586A-10A5-4A3A-80FA-7025D9B8E4C5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xmlns="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2">
            <a:extLst>
              <a:ext uri="{FF2B5EF4-FFF2-40B4-BE49-F238E27FC236}">
                <a16:creationId xmlns:a16="http://schemas.microsoft.com/office/drawing/2014/main" xmlns="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xmlns="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xmlns="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xmlns="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xmlns="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xmlns="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8">
            <a:extLst>
              <a:ext uri="{FF2B5EF4-FFF2-40B4-BE49-F238E27FC236}">
                <a16:creationId xmlns:a16="http://schemas.microsoft.com/office/drawing/2014/main" xmlns="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xmlns="" id="{2C1ABD52-D5FE-4FC2-8449-5DA0E5285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ec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ec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A42795EA-064B-4E50-92B7-08A62FC0F723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31" name="Gerader Verbinde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Bild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0C32C665-4127-417B-B395-F62B8D18ECDD}" type="datetime1">
              <a:rPr lang="de-DE" noProof="0" smtClean="0"/>
              <a:t>02.09.2019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Fußzeile hier hinzufügen</a:t>
            </a:r>
          </a:p>
        </p:txBody>
      </p:sp>
      <p:cxnSp>
        <p:nvCxnSpPr>
          <p:cNvPr id="10" name="Gerader Verbinde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hyperlink" Target="mailto:k.barenhoff@pkg-overath.d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wncloud.pkg-overath.de/index.php/s/QY5L1DNdbSwXz9B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e-DE" dirty="0"/>
              <a:t>Mathematik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BBBCF363-1123-45B1-8A9A-ABCDA40EF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575164"/>
            <a:ext cx="8637072" cy="977621"/>
          </a:xfrm>
        </p:spPr>
        <p:txBody>
          <a:bodyPr rtlCol="0"/>
          <a:lstStyle/>
          <a:p>
            <a:pPr rtl="0"/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Klasse 6D – frau </a:t>
            </a:r>
            <a:r>
              <a:rPr lang="de-DE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barenhoff</a:t>
            </a:r>
            <a:endParaRPr lang="de-DE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endParaRPr lang="de-DE" dirty="0"/>
          </a:p>
        </p:txBody>
      </p:sp>
      <p:pic>
        <p:nvPicPr>
          <p:cNvPr id="6" name="Grafik 5" descr="Mathematik">
            <a:extLst>
              <a:ext uri="{FF2B5EF4-FFF2-40B4-BE49-F238E27FC236}">
                <a16:creationId xmlns:a16="http://schemas.microsoft.com/office/drawing/2014/main" xmlns="" id="{0A00FF56-D5A2-4DB9-8E67-C0DC5B38C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093666" y="2138577"/>
            <a:ext cx="1320870" cy="132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de-DE" b="1" dirty="0" err="1"/>
              <a:t>kontaktaufnahme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3C0199F-A274-44C6-BF37-784A855E6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853754"/>
            <a:ext cx="9603275" cy="3495834"/>
          </a:xfrm>
        </p:spPr>
        <p:txBody>
          <a:bodyPr rtlCol="0"/>
          <a:lstStyle/>
          <a:p>
            <a:pPr lvl="0" rtl="0"/>
            <a:r>
              <a:rPr lang="de-DE" sz="28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Vereinbaren Sie einfach über Ihren Sohn bzw. Ihre Tochter in der Schule einen Termin mit mir. </a:t>
            </a:r>
          </a:p>
          <a:p>
            <a:pPr lvl="0" rtl="0"/>
            <a:r>
              <a:rPr lang="de-DE" sz="28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Kontaktieren Sie mich per Email: </a:t>
            </a:r>
            <a:r>
              <a:rPr lang="de-DE" sz="28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k.barenhoff@pkg-overath.de</a:t>
            </a:r>
            <a:endParaRPr lang="de-DE" sz="2800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rtl="0"/>
            <a:r>
              <a:rPr lang="de-DE" sz="28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Elternsprechtage im Schuljahr 2019/2020: </a:t>
            </a:r>
          </a:p>
          <a:p>
            <a:pPr lvl="1"/>
            <a:r>
              <a:rPr lang="de-DE" sz="24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06. Dezember 2019 und 24. April 2020</a:t>
            </a:r>
          </a:p>
          <a:p>
            <a:pPr rtl="0"/>
            <a:endParaRPr lang="de-DE" dirty="0"/>
          </a:p>
          <a:p>
            <a:pPr rtl="0"/>
            <a:endParaRPr lang="de-DE" dirty="0"/>
          </a:p>
        </p:txBody>
      </p:sp>
      <p:pic>
        <p:nvPicPr>
          <p:cNvPr id="6" name="Grafik 5" descr="Umschlag">
            <a:extLst>
              <a:ext uri="{FF2B5EF4-FFF2-40B4-BE49-F238E27FC236}">
                <a16:creationId xmlns:a16="http://schemas.microsoft.com/office/drawing/2014/main" xmlns="" id="{5927B35E-026C-454E-86B8-E43CD0857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773174" y="353081"/>
            <a:ext cx="1124463" cy="112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de-DE" b="1" dirty="0" err="1"/>
              <a:t>unterrichtsthemen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3C0199F-A274-44C6-BF37-784A855E6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3" y="1560352"/>
            <a:ext cx="9603275" cy="4311941"/>
          </a:xfrm>
        </p:spPr>
        <p:txBody>
          <a:bodyPr rtlCol="0">
            <a:normAutofit fontScale="92500" lnSpcReduction="20000"/>
          </a:bodyPr>
          <a:lstStyle/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Bruchrechnung 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(Grundlagen zum Kürzen, Erweitern, gemischte Schreibweise, Darstellung am Zahlenstrahl, in Bruch- und Prozentschreibweise)</a:t>
            </a:r>
          </a:p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Dezimalzahlrechnung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(Umwandeln von Bruch- in Dezimalschreibweise, endliche und periodische Dezimalzahlen) </a:t>
            </a:r>
          </a:p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Addition und Subtraktion 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(von Bruch- und Dezimalzahlen)</a:t>
            </a:r>
          </a:p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Geometrische Abbildungen 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(Kreis, Winkel, Verschiebungen, Drehungen)</a:t>
            </a:r>
          </a:p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Multiplikation und Division 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(von Bruch- und Dezimalzahlen)</a:t>
            </a:r>
          </a:p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(Umgang und Auswertung von statistischen Daten)</a:t>
            </a:r>
          </a:p>
          <a:p>
            <a:pPr lvl="0" rtl="0">
              <a:lnSpc>
                <a:spcPct val="150000"/>
              </a:lnSpc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Strukturen erkennen und beschreiben </a:t>
            </a:r>
            <a:r>
              <a:rPr lang="de-DE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(Grundlagen Funktionen, Ansätze von Dreisatz)</a:t>
            </a:r>
          </a:p>
        </p:txBody>
      </p:sp>
      <p:pic>
        <p:nvPicPr>
          <p:cNvPr id="6" name="Grafik 5" descr="Klassenzimmer">
            <a:extLst>
              <a:ext uri="{FF2B5EF4-FFF2-40B4-BE49-F238E27FC236}">
                <a16:creationId xmlns:a16="http://schemas.microsoft.com/office/drawing/2014/main" xmlns="" id="{F21634E5-C9CE-4A95-8BEF-DA673DC33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756396" y="250414"/>
            <a:ext cx="1141241" cy="114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3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Bücher">
            <a:extLst>
              <a:ext uri="{FF2B5EF4-FFF2-40B4-BE49-F238E27FC236}">
                <a16:creationId xmlns:a16="http://schemas.microsoft.com/office/drawing/2014/main" xmlns="" id="{F1BFCBD5-28E7-4F92-B82C-5CD506019D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56396" y="288536"/>
            <a:ext cx="1141241" cy="1141241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xmlns="" id="{472D05E7-2300-447F-8931-468643A7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unterrichtsMaterialien</a:t>
            </a:r>
            <a:r>
              <a:rPr lang="de-DE" dirty="0"/>
              <a:t>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085A8A06-9C15-413C-B4C2-B34C3A0BA9E1}"/>
              </a:ext>
            </a:extLst>
          </p:cNvPr>
          <p:cNvSpPr txBox="1"/>
          <p:nvPr/>
        </p:nvSpPr>
        <p:spPr>
          <a:xfrm>
            <a:off x="1294362" y="1719530"/>
            <a:ext cx="9603275" cy="326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dirty="0"/>
              <a:t>Lambacher Schweizer </a:t>
            </a:r>
            <a:r>
              <a:rPr lang="de-DE" sz="2000" dirty="0"/>
              <a:t>– Mathematik für Gymnasien – G9 – NRW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dirty="0"/>
              <a:t>Kariertes</a:t>
            </a:r>
            <a:r>
              <a:rPr lang="de-DE" sz="2000" dirty="0"/>
              <a:t> </a:t>
            </a:r>
            <a:r>
              <a:rPr lang="de-DE" sz="2000" b="1" dirty="0"/>
              <a:t>DIN A4 Heft </a:t>
            </a:r>
            <a:r>
              <a:rPr lang="de-DE" sz="2000" dirty="0"/>
              <a:t>mit blauem Umschlag für die Schule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dirty="0"/>
              <a:t>Kariertes DIN A4 Heft </a:t>
            </a:r>
            <a:r>
              <a:rPr lang="de-DE" sz="2000" dirty="0"/>
              <a:t>mit breitem Rand (ca. 4 cm) und blauem Umschlag für die Klassenarbeiten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DIN A 4 </a:t>
            </a:r>
            <a:r>
              <a:rPr lang="de-DE" sz="2000" b="1" dirty="0"/>
              <a:t>Schnellhefter</a:t>
            </a:r>
            <a:r>
              <a:rPr lang="de-DE" sz="2000" dirty="0"/>
              <a:t> für die Arbeitsblätter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Karierte </a:t>
            </a:r>
            <a:r>
              <a:rPr lang="de-DE" sz="2000" b="1" dirty="0"/>
              <a:t>DIN A5 Kladde </a:t>
            </a:r>
            <a:r>
              <a:rPr lang="de-DE" sz="2000" dirty="0"/>
              <a:t>als Regelheft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Zirkel, Geodreieck und Lineal, Bleistift, Radierer und Schreibmaterial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333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de-DE" b="1" dirty="0"/>
              <a:t>Klassenarbeiten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3C0199F-A274-44C6-BF37-784A855E6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703693"/>
            <a:ext cx="9603275" cy="3782707"/>
          </a:xfrm>
        </p:spPr>
        <p:txBody>
          <a:bodyPr rtlCol="0">
            <a:normAutofit/>
          </a:bodyPr>
          <a:lstStyle/>
          <a:p>
            <a:pPr lvl="0" rtl="0"/>
            <a:r>
              <a:rPr lang="de-DE" b="1" dirty="0"/>
              <a:t>Drei Klassenarbeiten</a:t>
            </a:r>
            <a:r>
              <a:rPr lang="de-DE" dirty="0"/>
              <a:t> pro Schulhalbjahr die jeweils </a:t>
            </a:r>
            <a:r>
              <a:rPr lang="de-DE" b="1" dirty="0"/>
              <a:t>45 Minuten </a:t>
            </a:r>
            <a:r>
              <a:rPr lang="de-DE" dirty="0"/>
              <a:t>betragen. </a:t>
            </a:r>
          </a:p>
          <a:p>
            <a:pPr lvl="0" rtl="0"/>
            <a:r>
              <a:rPr lang="de-DE" b="1" dirty="0"/>
              <a:t>Termine</a:t>
            </a:r>
            <a:r>
              <a:rPr lang="de-DE" dirty="0"/>
              <a:t> für die Klassenarbeiten werden rechtzeitig bekannt gegeben.</a:t>
            </a:r>
          </a:p>
          <a:p>
            <a:pPr lvl="0" rtl="0"/>
            <a:r>
              <a:rPr lang="de-DE" b="1" dirty="0"/>
              <a:t>Vorbereitung auf die  Klassenarbeit </a:t>
            </a:r>
            <a:r>
              <a:rPr lang="de-DE" dirty="0"/>
              <a:t>anhand des Wiederholungszettels in der </a:t>
            </a:r>
            <a:r>
              <a:rPr lang="de-DE" dirty="0" err="1"/>
              <a:t>Owncloud</a:t>
            </a:r>
            <a:r>
              <a:rPr lang="de-DE" dirty="0"/>
              <a:t> und zusätzlichen Übungsmaterials in der </a:t>
            </a:r>
            <a:r>
              <a:rPr lang="de-DE" dirty="0" err="1"/>
              <a:t>Owncloud</a:t>
            </a:r>
            <a:r>
              <a:rPr lang="de-DE" dirty="0"/>
              <a:t>.</a:t>
            </a:r>
          </a:p>
          <a:p>
            <a:r>
              <a:rPr lang="de-DE" b="1" dirty="0" err="1"/>
              <a:t>Owncloud</a:t>
            </a:r>
            <a:r>
              <a:rPr lang="de-DE" b="1" dirty="0"/>
              <a:t>-Link: </a:t>
            </a:r>
            <a:r>
              <a:rPr lang="de-DE" u="sng" dirty="0">
                <a:hlinkClick r:id="rId3"/>
              </a:rPr>
              <a:t>https://owncloud.pkg-overath.de/index.php/s/QY5L1DNdbSwXz9B</a:t>
            </a:r>
            <a:r>
              <a:rPr lang="de-DE" dirty="0"/>
              <a:t> </a:t>
            </a:r>
          </a:p>
          <a:p>
            <a:pPr lvl="0" rtl="0"/>
            <a:r>
              <a:rPr lang="de-DE" dirty="0"/>
              <a:t>Passwort: </a:t>
            </a:r>
            <a:r>
              <a:rPr lang="de-DE" dirty="0">
                <a:solidFill>
                  <a:schemeClr val="accent1"/>
                </a:solidFill>
              </a:rPr>
              <a:t>6d</a:t>
            </a:r>
          </a:p>
          <a:p>
            <a:pPr lvl="0" rtl="0"/>
            <a:r>
              <a:rPr lang="de-DE" b="1" dirty="0"/>
              <a:t>Weitere Informationen in der </a:t>
            </a:r>
            <a:r>
              <a:rPr lang="de-DE" b="1" dirty="0" err="1"/>
              <a:t>Owncloud</a:t>
            </a:r>
            <a:r>
              <a:rPr lang="de-DE" dirty="0"/>
              <a:t>: Leistungsbewertungskonzept, Schulinternes Curriculum, etc.</a:t>
            </a:r>
          </a:p>
        </p:txBody>
      </p:sp>
      <p:pic>
        <p:nvPicPr>
          <p:cNvPr id="5" name="Grafik 4" descr="Prüfliste">
            <a:extLst>
              <a:ext uri="{FF2B5EF4-FFF2-40B4-BE49-F238E27FC236}">
                <a16:creationId xmlns:a16="http://schemas.microsoft.com/office/drawing/2014/main" xmlns="" id="{02C08880-EB71-4949-A221-983A3459C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57732" y="308076"/>
            <a:ext cx="1083579" cy="108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Haus">
            <a:extLst>
              <a:ext uri="{FF2B5EF4-FFF2-40B4-BE49-F238E27FC236}">
                <a16:creationId xmlns:a16="http://schemas.microsoft.com/office/drawing/2014/main" xmlns="" id="{523CCE10-AF15-4675-A675-922A5224D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983237" y="532155"/>
            <a:ext cx="914400" cy="9144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xmlns="" id="{3F2FBF21-ED61-408E-9DF6-21410C9D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Hausaufgaben</a:t>
            </a:r>
            <a:r>
              <a:rPr lang="de-DE" dirty="0"/>
              <a:t>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D806F000-10BF-4459-A9FA-98821F25B544}"/>
              </a:ext>
            </a:extLst>
          </p:cNvPr>
          <p:cNvSpPr txBox="1"/>
          <p:nvPr/>
        </p:nvSpPr>
        <p:spPr>
          <a:xfrm>
            <a:off x="1294362" y="1685150"/>
            <a:ext cx="96032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In der Regel werden die </a:t>
            </a:r>
            <a:r>
              <a:rPr lang="de-DE" sz="2000" b="1" dirty="0"/>
              <a:t>Hausaufgaben</a:t>
            </a:r>
            <a:r>
              <a:rPr lang="de-DE" sz="2000" dirty="0"/>
              <a:t> schon in der Schule begonnen und einige Aufgaben werden dann zuhause beendet.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Die </a:t>
            </a:r>
            <a:r>
              <a:rPr lang="de-DE" sz="2000" b="1" dirty="0" smtClean="0"/>
              <a:t>Hausaufgaben</a:t>
            </a:r>
            <a:r>
              <a:rPr lang="de-DE" sz="2000" dirty="0" smtClean="0"/>
              <a:t> werden 5 </a:t>
            </a:r>
            <a:r>
              <a:rPr lang="de-DE" sz="2000" dirty="0"/>
              <a:t>Minuten vor Ende der Stunde </a:t>
            </a:r>
            <a:r>
              <a:rPr lang="de-DE" sz="2000" dirty="0" smtClean="0"/>
              <a:t>an die Tafel geschrieben und die Schüler/innen notieren diese in ihrem Hausaufgabenheft, </a:t>
            </a:r>
            <a:endParaRPr lang="de-DE" sz="2000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Bei </a:t>
            </a:r>
            <a:r>
              <a:rPr lang="de-DE" sz="2000" b="1" dirty="0"/>
              <a:t>3x nicht gemachten Hausaufgaben </a:t>
            </a:r>
            <a:r>
              <a:rPr lang="de-DE" sz="2000" dirty="0"/>
              <a:t>gibt es eine Information an die Eltern über das Hausaufgabenheft.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dirty="0"/>
              <a:t>Es gibt freiwillige Hausaufgaben „</a:t>
            </a:r>
            <a:r>
              <a:rPr lang="de-DE" sz="2000" b="1" dirty="0"/>
              <a:t>Sternchenaufgaben</a:t>
            </a:r>
            <a:r>
              <a:rPr lang="de-DE" sz="2000" dirty="0"/>
              <a:t>“, die zusätzlich zu den normalen Hausaufgaben angefertigt werden können. </a:t>
            </a:r>
          </a:p>
        </p:txBody>
      </p:sp>
    </p:spTree>
    <p:extLst>
      <p:ext uri="{BB962C8B-B14F-4D97-AF65-F5344CB8AC3E}">
        <p14:creationId xmlns:p14="http://schemas.microsoft.com/office/powerpoint/2010/main" val="186928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Galerie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199_TF66921596" id="{3D0BC42C-9D91-49B0-8F6B-AE72135A42CE}" vid="{002EA9D2-A669-4494-AB9E-1F16BD63B9B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6B76F2-1AE1-4A2A-A5B3-D462CC5E81F8}">
  <ds:schemaRefs>
    <ds:schemaRef ds:uri="http://purl.org/dc/dcmitype/"/>
    <ds:schemaRef ds:uri="http://www.w3.org/XML/1998/namespace"/>
    <ds:schemaRef ds:uri="http://purl.org/dc/terms/"/>
    <ds:schemaRef ds:uri="http://schemas.microsoft.com/office/2006/metadata/properties"/>
    <ds:schemaRef ds:uri="fb0879af-3eba-417a-a55a-ffe6dcd6ca77"/>
    <ds:schemaRef ds:uri="http://schemas.microsoft.com/office/2006/documentManagement/types"/>
    <ds:schemaRef ds:uri="6dc4bcd6-49db-4c07-9060-8acfc67cef9f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meiner Erfindung</Template>
  <TotalTime>0</TotalTime>
  <Words>331</Words>
  <Application>Microsoft Office PowerPoint</Application>
  <PresentationFormat>Breitbild</PresentationFormat>
  <Paragraphs>38</Paragraphs>
  <Slides>6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Tahoma</vt:lpstr>
      <vt:lpstr>Galerie</vt:lpstr>
      <vt:lpstr>Mathematik </vt:lpstr>
      <vt:lpstr>kontaktaufnahme</vt:lpstr>
      <vt:lpstr>unterrichtsthemen</vt:lpstr>
      <vt:lpstr>unterrichtsMaterialien </vt:lpstr>
      <vt:lpstr>Klassenarbeiten </vt:lpstr>
      <vt:lpstr>Hausaufgaben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2019-08-14T13:49:54Z</dcterms:created>
  <dcterms:modified xsi:type="dcterms:W3CDTF">2019-09-02T12:01:54Z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